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notesMasterIdLst>
    <p:notesMasterId r:id="rId26"/>
  </p:notesMasterIdLst>
  <p:sldIdLst>
    <p:sldId id="275" r:id="rId2"/>
    <p:sldId id="276" r:id="rId3"/>
    <p:sldId id="287" r:id="rId4"/>
    <p:sldId id="312" r:id="rId5"/>
    <p:sldId id="288" r:id="rId6"/>
    <p:sldId id="290" r:id="rId7"/>
    <p:sldId id="277" r:id="rId8"/>
    <p:sldId id="278" r:id="rId9"/>
    <p:sldId id="305" r:id="rId10"/>
    <p:sldId id="309" r:id="rId11"/>
    <p:sldId id="308" r:id="rId12"/>
    <p:sldId id="307" r:id="rId13"/>
    <p:sldId id="306" r:id="rId14"/>
    <p:sldId id="310" r:id="rId15"/>
    <p:sldId id="311" r:id="rId16"/>
    <p:sldId id="301" r:id="rId17"/>
    <p:sldId id="298" r:id="rId18"/>
    <p:sldId id="317" r:id="rId19"/>
    <p:sldId id="282" r:id="rId20"/>
    <p:sldId id="283" r:id="rId21"/>
    <p:sldId id="281" r:id="rId22"/>
    <p:sldId id="294" r:id="rId23"/>
    <p:sldId id="303" r:id="rId24"/>
    <p:sldId id="316" r:id="rId2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line Valette" initials="CV" lastIdx="2" clrIdx="0">
    <p:extLst>
      <p:ext uri="{19B8F6BF-5375-455C-9EA6-DF929625EA0E}">
        <p15:presenceInfo xmlns:p15="http://schemas.microsoft.com/office/powerpoint/2012/main" userId="Céline Vale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1D612-1F40-4DBF-ABD7-96B09F40F9A5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631E6-5989-43E9-A1EB-88380CA3A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42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E6B-1230-4B10-9746-2A92A0393934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4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A18A-384F-4EBD-909B-C97B26351CE3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4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97FF-5F86-4827-A1DA-5BDF2F2E8DAF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49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BAF6-B2EB-4ECF-A60B-5D543AD8424A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1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39F3-AA12-4A8F-81C9-FF9029A85383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103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954F-5735-4B9E-9831-A3D3812E9230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5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12C4-31C1-425F-A89E-E6989F8E053F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4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1FA7-50C9-4B34-98F6-777FA625CF8F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1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27-9922-41C5-AA05-E81D767EC554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4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E106-7CF0-4A36-AA22-AF4CFB3AE569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2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9BA7-91EF-411F-BE31-842AE8FEBCD5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10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BC87-C62A-41D2-A3A0-CAA57F02928B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09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C1C5-0E61-4FFB-A7CB-FB6519A718AB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6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A-60ED-4419-A4EC-1E52F86927CE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894E-ACF2-4B46-81EE-4E2C1DED90A6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29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8BAD-FAAF-4B74-9B99-AC243D8A7360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0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666D-C108-4B59-B667-CF2793BAD410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5EF92-2835-4AEF-97B4-439E1643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727" y="434109"/>
            <a:ext cx="9795885" cy="1302327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ENQUETE D’OPINION ANIMATION </a:t>
            </a:r>
            <a:br>
              <a:rPr lang="fr-FR" b="1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945C7B7-E026-4DC0-A4B5-E13357DB8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727" y="2463800"/>
            <a:ext cx="9795884" cy="3358273"/>
          </a:xfrm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84E192-B87B-427E-8773-37C7863CC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159" y="845782"/>
            <a:ext cx="860895" cy="6411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6534354-1FAD-4CB4-9AEC-6D7EDA34EE21}"/>
              </a:ext>
            </a:extLst>
          </p:cNvPr>
          <p:cNvSpPr txBox="1"/>
          <p:nvPr/>
        </p:nvSpPr>
        <p:spPr>
          <a:xfrm>
            <a:off x="1311580" y="6093092"/>
            <a:ext cx="1019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Présentation 	M</a:t>
            </a:r>
            <a:r>
              <a:rPr lang="fr-FR" sz="1000" b="1" baseline="30000" dirty="0"/>
              <a:t>r</a:t>
            </a:r>
            <a:r>
              <a:rPr lang="fr-FR" sz="1000" b="1" dirty="0"/>
              <a:t> GUIZOT Olivier 	Animateur  </a:t>
            </a:r>
          </a:p>
          <a:p>
            <a:r>
              <a:rPr lang="fr-FR" sz="1000" b="1" dirty="0"/>
              <a:t>		M</a:t>
            </a:r>
            <a:r>
              <a:rPr lang="fr-FR" sz="1000" b="1" baseline="30000" dirty="0"/>
              <a:t>me</a:t>
            </a:r>
            <a:r>
              <a:rPr lang="fr-FR" sz="1000" b="1" dirty="0"/>
              <a:t> VALETTE Céline 	Référent qualité 												</a:t>
            </a:r>
            <a:r>
              <a:rPr lang="fr-FR" sz="1000" b="1" i="1" u="sng" dirty="0"/>
              <a:t>CVS du 10 02 2020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84521-7551-4B1F-AE7A-689E9477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2EFBDE-8C6C-4F26-AD21-59178398E13E}"/>
              </a:ext>
            </a:extLst>
          </p:cNvPr>
          <p:cNvSpPr txBox="1"/>
          <p:nvPr/>
        </p:nvSpPr>
        <p:spPr>
          <a:xfrm>
            <a:off x="10104581" y="1367104"/>
            <a:ext cx="154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95664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15F633-9F1E-4584-97F4-1618FB700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6" y="1261093"/>
            <a:ext cx="11088974" cy="5410640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1500" b="1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Afficher les programmes dans plusieurs lieux de passage ainsi que par mail pour les familles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Proposer des activités manuelles, du jardinage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Proposer des activités occupationnelles comme le pliage du linge, essuyage de la vaisselle, faire des gâteaux, des confitures….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Mettre en place un atelier d’art créatif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La salle de TV manque de « chaleur » pourquoi ne pas y exposer les œuvres ou les objets fabriqués par les résidents? </a:t>
            </a:r>
            <a:r>
              <a:rPr lang="fr-FR" sz="1300" b="1" dirty="0"/>
              <a:t>(Cordeliers)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Faire faire de la gym douce au moins une fois par semaine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Faire de la marche , des sorties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Faire les animations en salle à manger pour que ceux qui ne participent pas puissent bénéficier d’une attraction </a:t>
            </a:r>
            <a:r>
              <a:rPr lang="fr-FR" sz="1300" b="1" dirty="0"/>
              <a:t>(Daudignon)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Faire passer un questionnaire à chaque famille pour connaître les goûts, activités et loisirs que pratiquait la personne dans sa vie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Pour la mémoire, poésie, théâtre, ateliers sur le « toucher 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b="1" dirty="0"/>
              <a:t>Multiplier les échanges avec les autres EHPADs et proposer des challenges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AC35E5-C1D7-46C6-8AAA-EE00DC1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59078DC5-1838-41C1-A33C-CAF04C0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09" y="623888"/>
            <a:ext cx="10109921" cy="529019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5.RESULTATS: PROPOSITIONS DE LA PART DES FAMILLES</a:t>
            </a:r>
          </a:p>
        </p:txBody>
      </p:sp>
    </p:spTree>
    <p:extLst>
      <p:ext uri="{BB962C8B-B14F-4D97-AF65-F5344CB8AC3E}">
        <p14:creationId xmlns:p14="http://schemas.microsoft.com/office/powerpoint/2010/main" val="381200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C9496AA4-95AD-4BA1-A6C0-604D96B21E1C}"/>
              </a:ext>
            </a:extLst>
          </p:cNvPr>
          <p:cNvSpPr/>
          <p:nvPr/>
        </p:nvSpPr>
        <p:spPr>
          <a:xfrm rot="20714489">
            <a:off x="630694" y="1426257"/>
            <a:ext cx="3497467" cy="230768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TAUX DE PARTICIPATION49%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ABECA0-86E3-4F44-82DA-BF8F78E3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1ACB9C-3326-467B-BC10-A4037BC55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5" t="2318" r="-441" b="-1227"/>
          <a:stretch/>
        </p:blipFill>
        <p:spPr>
          <a:xfrm>
            <a:off x="3828472" y="1315323"/>
            <a:ext cx="6299199" cy="5330979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ACA196E9-C85B-4710-8E82-14EF4F3C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933" y="623888"/>
            <a:ext cx="10040677" cy="460375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b="1" dirty="0"/>
              <a:t>6.RESULTATS: OPINION DES RESIDENTS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B0D825-B9FF-420B-8390-DB723AA5CB0C}"/>
              </a:ext>
            </a:extLst>
          </p:cNvPr>
          <p:cNvSpPr/>
          <p:nvPr/>
        </p:nvSpPr>
        <p:spPr>
          <a:xfrm>
            <a:off x="4657947" y="1710358"/>
            <a:ext cx="498251" cy="3955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456BEF5-6F9A-402A-AFDE-702708381B24}"/>
              </a:ext>
            </a:extLst>
          </p:cNvPr>
          <p:cNvSpPr/>
          <p:nvPr/>
        </p:nvSpPr>
        <p:spPr>
          <a:xfrm>
            <a:off x="6734077" y="2505587"/>
            <a:ext cx="487990" cy="353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4D3A091-8A0C-4CD9-8CCD-17C60FB9C198}"/>
              </a:ext>
            </a:extLst>
          </p:cNvPr>
          <p:cNvSpPr/>
          <p:nvPr/>
        </p:nvSpPr>
        <p:spPr>
          <a:xfrm>
            <a:off x="6734077" y="3319682"/>
            <a:ext cx="424366" cy="353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A780441-A1D5-4287-A196-523BFB6C0E30}"/>
              </a:ext>
            </a:extLst>
          </p:cNvPr>
          <p:cNvSpPr/>
          <p:nvPr/>
        </p:nvSpPr>
        <p:spPr>
          <a:xfrm>
            <a:off x="6716131" y="4184798"/>
            <a:ext cx="460258" cy="353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DE2374E-86AC-442C-9FF0-20E179F7E43D}"/>
              </a:ext>
            </a:extLst>
          </p:cNvPr>
          <p:cNvSpPr/>
          <p:nvPr/>
        </p:nvSpPr>
        <p:spPr>
          <a:xfrm>
            <a:off x="4657947" y="5017609"/>
            <a:ext cx="498251" cy="3955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C07AE35-4FD3-44C1-8678-4E6E88D86D87}"/>
              </a:ext>
            </a:extLst>
          </p:cNvPr>
          <p:cNvSpPr/>
          <p:nvPr/>
        </p:nvSpPr>
        <p:spPr>
          <a:xfrm>
            <a:off x="6747151" y="5880169"/>
            <a:ext cx="434109" cy="3539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46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20CAFF-B55F-4C8B-B836-876303F8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3FEFFFF8-A186-42A3-AD55-72DE1735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267" y="674688"/>
            <a:ext cx="9667345" cy="572221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6.RESULTATS : PROPOSITION DES RESIDENTS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F4A65-9930-4CDA-B6F2-087EBA08552A}"/>
              </a:ext>
            </a:extLst>
          </p:cNvPr>
          <p:cNvSpPr/>
          <p:nvPr/>
        </p:nvSpPr>
        <p:spPr>
          <a:xfrm>
            <a:off x="531812" y="1587499"/>
            <a:ext cx="4802187" cy="3636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Des propositions de la part des résidents: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« Avoir différents lots au loto »</a:t>
            </a:r>
          </a:p>
          <a:p>
            <a:r>
              <a:rPr lang="fr-FR" sz="1600" dirty="0">
                <a:solidFill>
                  <a:schemeClr val="tx1"/>
                </a:solidFill>
              </a:rPr>
              <a:t>« Plus d’activités extérieures »</a:t>
            </a:r>
          </a:p>
          <a:p>
            <a:r>
              <a:rPr lang="fr-FR" sz="1600" dirty="0">
                <a:solidFill>
                  <a:schemeClr val="tx1"/>
                </a:solidFill>
              </a:rPr>
              <a:t>« Plus d’activités lecture pour apprendre des choses »</a:t>
            </a:r>
          </a:p>
          <a:p>
            <a:r>
              <a:rPr lang="fr-FR" sz="1600" dirty="0">
                <a:solidFill>
                  <a:schemeClr val="tx1"/>
                </a:solidFill>
              </a:rPr>
              <a:t>« Activités manuelles : crochet, tricotage, peinture, dessin »</a:t>
            </a:r>
          </a:p>
          <a:p>
            <a:r>
              <a:rPr lang="fr-FR" sz="1600" dirty="0">
                <a:solidFill>
                  <a:schemeClr val="tx1"/>
                </a:solidFill>
              </a:rPr>
              <a:t>« Faire faire de la marche individuellement à chaque rythme »</a:t>
            </a:r>
          </a:p>
          <a:p>
            <a:r>
              <a:rPr lang="fr-FR" sz="1600" dirty="0">
                <a:solidFill>
                  <a:schemeClr val="tx1"/>
                </a:solidFill>
              </a:rPr>
              <a:t>« Jeux de cartes, belote, </a:t>
            </a:r>
            <a:r>
              <a:rPr lang="fr-FR" sz="1600" dirty="0" err="1">
                <a:solidFill>
                  <a:schemeClr val="tx1"/>
                </a:solidFill>
              </a:rPr>
              <a:t>monopoly</a:t>
            </a:r>
            <a:r>
              <a:rPr lang="fr-FR" sz="1600" dirty="0">
                <a:solidFill>
                  <a:schemeClr val="tx1"/>
                </a:solidFill>
              </a:rPr>
              <a:t>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0C366E-436F-4792-8A3E-CE1C96732D07}"/>
              </a:ext>
            </a:extLst>
          </p:cNvPr>
          <p:cNvSpPr/>
          <p:nvPr/>
        </p:nvSpPr>
        <p:spPr>
          <a:xfrm>
            <a:off x="6146800" y="2784182"/>
            <a:ext cx="5357812" cy="3371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Des remarques qui doivent nous interpeller: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« Je suis trop âgée je ne peux pas faire grand-chose »</a:t>
            </a:r>
          </a:p>
          <a:p>
            <a:r>
              <a:rPr lang="fr-FR" dirty="0">
                <a:solidFill>
                  <a:schemeClr val="tx1"/>
                </a:solidFill>
              </a:rPr>
              <a:t>« Je suis là depuis 8 ans alors je connais ce qui se fait mais je suis trop handicapée… »</a:t>
            </a:r>
          </a:p>
          <a:p>
            <a:r>
              <a:rPr lang="fr-FR" dirty="0">
                <a:solidFill>
                  <a:schemeClr val="tx1"/>
                </a:solidFill>
              </a:rPr>
              <a:t>« Les affichages ne sont pas toujours visibles écrits trop petits »</a:t>
            </a:r>
          </a:p>
        </p:txBody>
      </p:sp>
      <p:sp>
        <p:nvSpPr>
          <p:cNvPr id="12" name="Explosion : 14 points 11">
            <a:extLst>
              <a:ext uri="{FF2B5EF4-FFF2-40B4-BE49-F238E27FC236}">
                <a16:creationId xmlns:a16="http://schemas.microsoft.com/office/drawing/2014/main" id="{B8DB6AD2-2E34-403F-A969-B115E3261246}"/>
              </a:ext>
            </a:extLst>
          </p:cNvPr>
          <p:cNvSpPr/>
          <p:nvPr/>
        </p:nvSpPr>
        <p:spPr>
          <a:xfrm>
            <a:off x="5435599" y="1355821"/>
            <a:ext cx="2683934" cy="1319448"/>
          </a:xfrm>
          <a:prstGeom prst="irregularSeal2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MAIS</a:t>
            </a:r>
          </a:p>
        </p:txBody>
      </p:sp>
    </p:spTree>
    <p:extLst>
      <p:ext uri="{BB962C8B-B14F-4D97-AF65-F5344CB8AC3E}">
        <p14:creationId xmlns:p14="http://schemas.microsoft.com/office/powerpoint/2010/main" val="25433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791B68A7-2980-4605-97EA-69306DA77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7" b="6601"/>
          <a:stretch/>
        </p:blipFill>
        <p:spPr>
          <a:xfrm rot="20985080">
            <a:off x="6417736" y="4766733"/>
            <a:ext cx="1183550" cy="113453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A72C2F-DEDD-4DAC-891D-D6E22BBB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58566EBE-0DB9-44BF-AF69-A65B41E4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170" y="658834"/>
            <a:ext cx="9780442" cy="494074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2800" b="1" dirty="0"/>
              <a:t>6.RESULTATS: OPINION DES RESIDENTS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A1507B7-F5CF-4443-AAB9-8746B2F2A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14324"/>
              </p:ext>
            </p:extLst>
          </p:nvPr>
        </p:nvGraphicFramePr>
        <p:xfrm>
          <a:off x="1233823" y="1910641"/>
          <a:ext cx="3505200" cy="454260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97434656"/>
                    </a:ext>
                  </a:extLst>
                </a:gridCol>
              </a:tblGrid>
              <a:tr h="38946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ATELIER MÉMOIRE </a:t>
                      </a:r>
                      <a:br>
                        <a:rPr lang="fr-FR" sz="1600" u="none" strike="noStrike" dirty="0">
                          <a:effectLst/>
                        </a:rPr>
                      </a:br>
                      <a:r>
                        <a:rPr lang="fr-FR" sz="1600" b="1" u="none" strike="noStrike" dirty="0">
                          <a:effectLst/>
                        </a:rPr>
                        <a:t>GROUPE DE PAROLES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24937"/>
                  </a:ext>
                </a:extLst>
              </a:tr>
              <a:tr h="3717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LOTO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396789"/>
                  </a:ext>
                </a:extLst>
              </a:tr>
              <a:tr h="2089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ATELIER CUISINE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67339"/>
                  </a:ext>
                </a:extLst>
              </a:tr>
              <a:tr h="4084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ANIMATIONS MUSICALES CHORALE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59025"/>
                  </a:ext>
                </a:extLst>
              </a:tr>
              <a:tr h="40845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ANNIVERSAIRES </a:t>
                      </a:r>
                      <a:br>
                        <a:rPr lang="fr-FR" sz="1600" b="1" u="none" strike="noStrike" dirty="0">
                          <a:effectLst/>
                        </a:rPr>
                      </a:br>
                      <a:r>
                        <a:rPr lang="fr-FR" sz="1600" b="1" u="none" strike="noStrike" dirty="0">
                          <a:effectLst/>
                        </a:rPr>
                        <a:t>GRILLADES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356796"/>
                  </a:ext>
                </a:extLst>
              </a:tr>
              <a:tr h="40845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LECTURE DE LA PRESSE</a:t>
                      </a:r>
                      <a:br>
                        <a:rPr lang="fr-FR" sz="1600" u="none" strike="noStrike" dirty="0">
                          <a:effectLst/>
                        </a:rPr>
                      </a:br>
                      <a:r>
                        <a:rPr lang="fr-FR" sz="1600" b="1" u="none" strike="noStrike" dirty="0">
                          <a:effectLst/>
                        </a:rPr>
                        <a:t>CONTES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6263"/>
                  </a:ext>
                </a:extLst>
              </a:tr>
              <a:tr h="2089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MARCHE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38088"/>
                  </a:ext>
                </a:extLst>
              </a:tr>
              <a:tr h="2089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GYM DOUCE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99236"/>
                  </a:ext>
                </a:extLst>
              </a:tr>
              <a:tr h="2089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ESTHETIQUE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85363"/>
                  </a:ext>
                </a:extLst>
              </a:tr>
              <a:tr h="2089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SORTIES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246563"/>
                  </a:ext>
                </a:extLst>
              </a:tr>
              <a:tr h="2089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MEDIATION ANIMALE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63331"/>
                  </a:ext>
                </a:extLst>
              </a:tr>
              <a:tr h="38946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RENCONTRES INTERGENERATIONNELLES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76869"/>
                  </a:ext>
                </a:extLst>
              </a:tr>
              <a:tr h="2089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JEUX DIVERS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79735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E709A12-069F-43E4-B906-279C6ADE8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3385"/>
              </p:ext>
            </p:extLst>
          </p:nvPr>
        </p:nvGraphicFramePr>
        <p:xfrm>
          <a:off x="4739023" y="1910641"/>
          <a:ext cx="651933" cy="4600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933">
                  <a:extLst>
                    <a:ext uri="{9D8B030D-6E8A-4147-A177-3AD203B41FA5}">
                      <a16:colId xmlns:a16="http://schemas.microsoft.com/office/drawing/2014/main" val="3840084221"/>
                    </a:ext>
                  </a:extLst>
                </a:gridCol>
              </a:tblGrid>
              <a:tr h="4854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14%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57621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67%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8053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6%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153357"/>
                  </a:ext>
                </a:extLst>
              </a:tr>
              <a:tr h="3995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49%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56527"/>
                  </a:ext>
                </a:extLst>
              </a:tr>
              <a:tr h="5063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19%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065131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14%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06616"/>
                  </a:ext>
                </a:extLst>
              </a:tr>
              <a:tr h="27777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4%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72066"/>
                  </a:ext>
                </a:extLst>
              </a:tr>
              <a:tr h="2302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14%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799135"/>
                  </a:ext>
                </a:extLst>
              </a:tr>
              <a:tr h="1979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12%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403744"/>
                  </a:ext>
                </a:extLst>
              </a:tr>
              <a:tr h="1917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23%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31461"/>
                  </a:ext>
                </a:extLst>
              </a:tr>
              <a:tr h="126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16%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15384"/>
                  </a:ext>
                </a:extLst>
              </a:tr>
              <a:tr h="4471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13%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5184"/>
                  </a:ext>
                </a:extLst>
              </a:tr>
              <a:tr h="3359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4%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12635"/>
                  </a:ext>
                </a:extLst>
              </a:tr>
            </a:tbl>
          </a:graphicData>
        </a:graphic>
      </p:graphicFrame>
      <p:sp>
        <p:nvSpPr>
          <p:cNvPr id="10" name="Ellipse 9">
            <a:extLst>
              <a:ext uri="{FF2B5EF4-FFF2-40B4-BE49-F238E27FC236}">
                <a16:creationId xmlns:a16="http://schemas.microsoft.com/office/drawing/2014/main" id="{2947563E-C4BE-4514-B0DA-37C1F91F06BE}"/>
              </a:ext>
            </a:extLst>
          </p:cNvPr>
          <p:cNvSpPr/>
          <p:nvPr/>
        </p:nvSpPr>
        <p:spPr>
          <a:xfrm>
            <a:off x="4739022" y="2362688"/>
            <a:ext cx="651933" cy="387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7ADDA92-CBC3-4E5F-930F-BBD2659A4ED4}"/>
              </a:ext>
            </a:extLst>
          </p:cNvPr>
          <p:cNvSpPr/>
          <p:nvPr/>
        </p:nvSpPr>
        <p:spPr>
          <a:xfrm>
            <a:off x="4739022" y="3056596"/>
            <a:ext cx="651933" cy="387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CDAE32B-862C-49E6-9550-3A9DCE307109}"/>
              </a:ext>
            </a:extLst>
          </p:cNvPr>
          <p:cNvSpPr/>
          <p:nvPr/>
        </p:nvSpPr>
        <p:spPr>
          <a:xfrm>
            <a:off x="4772502" y="5208949"/>
            <a:ext cx="594977" cy="286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75C7423-5E3B-4C5F-9B27-6454DFDFD8C6}"/>
              </a:ext>
            </a:extLst>
          </p:cNvPr>
          <p:cNvSpPr txBox="1"/>
          <p:nvPr/>
        </p:nvSpPr>
        <p:spPr>
          <a:xfrm>
            <a:off x="2758961" y="1393208"/>
            <a:ext cx="693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Les activités plébiscitées par les 69 résidents participants: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3CD3EFE-4B3E-49D3-B97A-BF2141A41104}"/>
              </a:ext>
            </a:extLst>
          </p:cNvPr>
          <p:cNvSpPr/>
          <p:nvPr/>
        </p:nvSpPr>
        <p:spPr>
          <a:xfrm>
            <a:off x="6398490" y="2048500"/>
            <a:ext cx="3691466" cy="20235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solidFill>
                  <a:schemeClr val="tx1"/>
                </a:solidFill>
              </a:rPr>
              <a:t>Le loto</a:t>
            </a:r>
          </a:p>
          <a:p>
            <a:endParaRPr lang="fr-FR" sz="800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2.   Les animations musicales</a:t>
            </a:r>
          </a:p>
          <a:p>
            <a:endParaRPr lang="fr-FR" sz="800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3.   Les sorties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F5C843-41FC-4F26-95FA-010D0A5A2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4516">
            <a:off x="9355519" y="1691921"/>
            <a:ext cx="1225901" cy="1225901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13EF4D1-FC9E-4061-80F6-73281619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267" y="4357993"/>
            <a:ext cx="5561012" cy="1693333"/>
          </a:xfrm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/>
              <a:t>Des bonnes pratiques appréciées : </a:t>
            </a:r>
          </a:p>
          <a:p>
            <a:pPr marL="0" indent="0" algn="just">
              <a:buNone/>
            </a:pPr>
            <a:r>
              <a:rPr lang="fr-FR" b="1" dirty="0"/>
              <a:t>				Accompagner les résidents 			 	       depuis leur chambre jusqu’au 				lieu d’animation</a:t>
            </a:r>
          </a:p>
          <a:p>
            <a:pPr marL="0" indent="0" algn="ctr">
              <a:buNone/>
            </a:pPr>
            <a:r>
              <a:rPr lang="fr-FR" b="1" dirty="0"/>
              <a:t>		   		Rappeler les animations du jour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3278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CB23B3-C553-4592-A2DF-D806C3685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55" y="1481667"/>
            <a:ext cx="11240557" cy="5054600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Les résultats de l’enquête d’opinion orientent nos projets autour de 4 axes prioritaires d’actions:</a:t>
            </a:r>
          </a:p>
          <a:p>
            <a:pPr marL="0" indent="0" algn="ctr">
              <a:buNone/>
            </a:pPr>
            <a:endParaRPr lang="fr-FR" b="1" dirty="0"/>
          </a:p>
          <a:p>
            <a:pPr algn="ctr">
              <a:buFont typeface="Wingdings" panose="05000000000000000000" pitchFamily="2" charset="2"/>
              <a:buChar char="q"/>
            </a:pP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4CB015-E15D-48CF-A714-DDE49DAD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6EDBC225-F7AA-47F1-BB00-10504526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55" y="609188"/>
            <a:ext cx="9691157" cy="563957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7.PROPOSITIONS D’AXES DE TRAVAIL 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0B96F224-733D-4E50-97CD-1640A687761E}"/>
              </a:ext>
            </a:extLst>
          </p:cNvPr>
          <p:cNvSpPr/>
          <p:nvPr/>
        </p:nvSpPr>
        <p:spPr>
          <a:xfrm>
            <a:off x="3211386" y="2382283"/>
            <a:ext cx="505487" cy="237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BB19C37-7E69-4C04-9473-AA1674B95100}"/>
              </a:ext>
            </a:extLst>
          </p:cNvPr>
          <p:cNvSpPr/>
          <p:nvPr/>
        </p:nvSpPr>
        <p:spPr>
          <a:xfrm>
            <a:off x="1163054" y="2261239"/>
            <a:ext cx="1915879" cy="15409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Développer des actions autour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des sens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C736107-B1BF-4791-9DC0-68E619C09512}"/>
              </a:ext>
            </a:extLst>
          </p:cNvPr>
          <p:cNvSpPr/>
          <p:nvPr/>
        </p:nvSpPr>
        <p:spPr>
          <a:xfrm>
            <a:off x="3773487" y="2162292"/>
            <a:ext cx="2885546" cy="7692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>
                <a:solidFill>
                  <a:schemeClr val="tx1"/>
                </a:solidFill>
              </a:rPr>
              <a:t>Activité régulière auprès de résident en difficulté cognitive et physique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8D7C18E-4006-44EC-8FE6-B3BFF3CDBE6A}"/>
              </a:ext>
            </a:extLst>
          </p:cNvPr>
          <p:cNvSpPr/>
          <p:nvPr/>
        </p:nvSpPr>
        <p:spPr>
          <a:xfrm>
            <a:off x="7606095" y="1942487"/>
            <a:ext cx="4054093" cy="10892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1"/>
                </a:solidFill>
              </a:rPr>
              <a:t>Dimension individualisée et personnalisée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Apaiser, apporter du bien-être individuel 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Valoriser l’estime de soi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A9B1CA9-4A19-4AA2-9F6B-EDC60DFBE9F9}"/>
              </a:ext>
            </a:extLst>
          </p:cNvPr>
          <p:cNvSpPr/>
          <p:nvPr/>
        </p:nvSpPr>
        <p:spPr>
          <a:xfrm>
            <a:off x="7606096" y="3152351"/>
            <a:ext cx="4054092" cy="10892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1"/>
                </a:solidFill>
              </a:rPr>
              <a:t>Dimension collective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Construire et renforcer  le lien social 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Valoriser la personne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9771C699-A3EA-4001-8840-5F4728D9A17B}"/>
              </a:ext>
            </a:extLst>
          </p:cNvPr>
          <p:cNvSpPr/>
          <p:nvPr/>
        </p:nvSpPr>
        <p:spPr>
          <a:xfrm>
            <a:off x="3778284" y="3306369"/>
            <a:ext cx="2885546" cy="654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>
                <a:solidFill>
                  <a:schemeClr val="tx1"/>
                </a:solidFill>
              </a:rPr>
              <a:t>Atelier culinaire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81BD5DA-558D-4FA7-BAAA-B5F98C776DEC}"/>
              </a:ext>
            </a:extLst>
          </p:cNvPr>
          <p:cNvSpPr/>
          <p:nvPr/>
        </p:nvSpPr>
        <p:spPr>
          <a:xfrm>
            <a:off x="531812" y="2650067"/>
            <a:ext cx="526521" cy="563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5B6159A-13A8-4781-AD2E-843313F24FDB}"/>
              </a:ext>
            </a:extLst>
          </p:cNvPr>
          <p:cNvSpPr/>
          <p:nvPr/>
        </p:nvSpPr>
        <p:spPr>
          <a:xfrm>
            <a:off x="589907" y="5094817"/>
            <a:ext cx="526521" cy="563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E1141875-305D-4FEC-8C98-DE928332266D}"/>
              </a:ext>
            </a:extLst>
          </p:cNvPr>
          <p:cNvSpPr/>
          <p:nvPr/>
        </p:nvSpPr>
        <p:spPr>
          <a:xfrm>
            <a:off x="3211387" y="3417414"/>
            <a:ext cx="505487" cy="237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B955936D-4DFB-4364-921B-8E260746FA70}"/>
              </a:ext>
            </a:extLst>
          </p:cNvPr>
          <p:cNvSpPr/>
          <p:nvPr/>
        </p:nvSpPr>
        <p:spPr>
          <a:xfrm>
            <a:off x="3211386" y="5424068"/>
            <a:ext cx="505487" cy="237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44DD9639-6FAF-4428-92E1-6217CDEFC8EC}"/>
              </a:ext>
            </a:extLst>
          </p:cNvPr>
          <p:cNvSpPr/>
          <p:nvPr/>
        </p:nvSpPr>
        <p:spPr>
          <a:xfrm>
            <a:off x="6940861" y="2344568"/>
            <a:ext cx="505487" cy="237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B1B6DEB9-997D-45E4-BA00-F1740B2E4605}"/>
              </a:ext>
            </a:extLst>
          </p:cNvPr>
          <p:cNvSpPr/>
          <p:nvPr/>
        </p:nvSpPr>
        <p:spPr>
          <a:xfrm>
            <a:off x="6940861" y="3515066"/>
            <a:ext cx="505487" cy="237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228C4824-DDAF-4EE4-BD4E-EFBACDA2236B}"/>
              </a:ext>
            </a:extLst>
          </p:cNvPr>
          <p:cNvSpPr txBox="1">
            <a:spLocks/>
          </p:cNvSpPr>
          <p:nvPr/>
        </p:nvSpPr>
        <p:spPr>
          <a:xfrm>
            <a:off x="1169065" y="4895301"/>
            <a:ext cx="1915879" cy="13072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1600" b="1">
                <a:solidFill>
                  <a:schemeClr val="tx1"/>
                </a:solidFill>
              </a:rPr>
              <a:t>Développement d’activité physique adapté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EB3D0E5-BD30-4D3E-8854-2867CAC86003}"/>
              </a:ext>
            </a:extLst>
          </p:cNvPr>
          <p:cNvSpPr/>
          <p:nvPr/>
        </p:nvSpPr>
        <p:spPr>
          <a:xfrm>
            <a:off x="3773487" y="5117922"/>
            <a:ext cx="2885546" cy="10667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Mettre en place un atelier équilibre auprès d’un public ciblé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CAEF4041-A82B-40F9-86F9-2CFCC23AA3DB}"/>
              </a:ext>
            </a:extLst>
          </p:cNvPr>
          <p:cNvSpPr/>
          <p:nvPr/>
        </p:nvSpPr>
        <p:spPr>
          <a:xfrm>
            <a:off x="7606095" y="4866443"/>
            <a:ext cx="4054092" cy="13610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Réduire le risque de chute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Améliorer l’autonomie pour mieux appréhender le quotidien  et maintenir le lien social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4487B7B-71C3-4894-BBF7-E27DC0C4B8F0}"/>
              </a:ext>
            </a:extLst>
          </p:cNvPr>
          <p:cNvSpPr/>
          <p:nvPr/>
        </p:nvSpPr>
        <p:spPr>
          <a:xfrm>
            <a:off x="5694150" y="4756285"/>
            <a:ext cx="1016000" cy="528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047ED8-9EA9-4642-8A75-79D838883D4F}"/>
              </a:ext>
            </a:extLst>
          </p:cNvPr>
          <p:cNvSpPr/>
          <p:nvPr/>
        </p:nvSpPr>
        <p:spPr>
          <a:xfrm>
            <a:off x="5756073" y="4866443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/>
              <a:t>SIEL BLEU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DF98C6F9-853B-4255-8C4E-79B68DA8DA12}"/>
              </a:ext>
            </a:extLst>
          </p:cNvPr>
          <p:cNvSpPr/>
          <p:nvPr/>
        </p:nvSpPr>
        <p:spPr>
          <a:xfrm>
            <a:off x="6940860" y="5542811"/>
            <a:ext cx="505487" cy="237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15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9">
            <a:extLst>
              <a:ext uri="{FF2B5EF4-FFF2-40B4-BE49-F238E27FC236}">
                <a16:creationId xmlns:a16="http://schemas.microsoft.com/office/drawing/2014/main" id="{83C48F7B-A58A-49DD-A900-8A53192D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267" y="623888"/>
            <a:ext cx="9663359" cy="529019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7.PROPOSITIONS D’AXES DE TRAVAIL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A636CD-F3C7-433A-839C-E61525C9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097807-AECA-4EC6-849E-CF8C6B200262}"/>
              </a:ext>
            </a:extLst>
          </p:cNvPr>
          <p:cNvSpPr/>
          <p:nvPr/>
        </p:nvSpPr>
        <p:spPr>
          <a:xfrm>
            <a:off x="424125" y="2311398"/>
            <a:ext cx="526521" cy="563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AC75F339-69DD-48B1-9AED-F33364EC6116}"/>
              </a:ext>
            </a:extLst>
          </p:cNvPr>
          <p:cNvSpPr/>
          <p:nvPr/>
        </p:nvSpPr>
        <p:spPr>
          <a:xfrm>
            <a:off x="3856405" y="2532590"/>
            <a:ext cx="628255" cy="2370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BC202C3-0F16-4A85-A2F8-17B3B81C274F}"/>
              </a:ext>
            </a:extLst>
          </p:cNvPr>
          <p:cNvSpPr/>
          <p:nvPr/>
        </p:nvSpPr>
        <p:spPr>
          <a:xfrm>
            <a:off x="7783373" y="2490374"/>
            <a:ext cx="621487" cy="237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8DEFC2F9-1609-4F51-8122-E709B10C71CF}"/>
              </a:ext>
            </a:extLst>
          </p:cNvPr>
          <p:cNvSpPr txBox="1">
            <a:spLocks/>
          </p:cNvSpPr>
          <p:nvPr/>
        </p:nvSpPr>
        <p:spPr>
          <a:xfrm>
            <a:off x="1083003" y="2110975"/>
            <a:ext cx="2586765" cy="963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1600" b="1" dirty="0">
                <a:solidFill>
                  <a:schemeClr val="tx1"/>
                </a:solidFill>
              </a:rPr>
              <a:t>Mettre en place des actions sollicitant la créativité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BC9464E-CECD-48BF-AA88-F5DF593F8EE8}"/>
              </a:ext>
            </a:extLst>
          </p:cNvPr>
          <p:cNvSpPr/>
          <p:nvPr/>
        </p:nvSpPr>
        <p:spPr>
          <a:xfrm>
            <a:off x="424125" y="4032921"/>
            <a:ext cx="526521" cy="563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FF5892A2-4E22-4D6E-8139-9E76DBE9B39A}"/>
              </a:ext>
            </a:extLst>
          </p:cNvPr>
          <p:cNvSpPr/>
          <p:nvPr/>
        </p:nvSpPr>
        <p:spPr>
          <a:xfrm>
            <a:off x="3802125" y="4208991"/>
            <a:ext cx="628255" cy="2370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5480AEF-9A82-40A0-9FCE-FC35969684AD}"/>
              </a:ext>
            </a:extLst>
          </p:cNvPr>
          <p:cNvSpPr/>
          <p:nvPr/>
        </p:nvSpPr>
        <p:spPr>
          <a:xfrm>
            <a:off x="4559217" y="2059514"/>
            <a:ext cx="3149598" cy="10667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Accompagner les résidents dans la création d’un projet de décoration pour chaque site.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0141B21-76F1-4353-BEE6-670A310B0306}"/>
              </a:ext>
            </a:extLst>
          </p:cNvPr>
          <p:cNvSpPr/>
          <p:nvPr/>
        </p:nvSpPr>
        <p:spPr>
          <a:xfrm>
            <a:off x="8478028" y="2059513"/>
            <a:ext cx="3149598" cy="10667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Valoriser la personne au travers d’activité de création</a:t>
            </a:r>
          </a:p>
          <a:p>
            <a:r>
              <a:rPr lang="fr-FR" sz="1600" b="1" dirty="0">
                <a:solidFill>
                  <a:schemeClr val="tx1"/>
                </a:solidFill>
              </a:rPr>
              <a:t>et renforcer les liens sociaux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6E93F93A-AC59-442C-A8DF-21A38FC5AE31}"/>
              </a:ext>
            </a:extLst>
          </p:cNvPr>
          <p:cNvSpPr/>
          <p:nvPr/>
        </p:nvSpPr>
        <p:spPr>
          <a:xfrm>
            <a:off x="7783373" y="4160191"/>
            <a:ext cx="621487" cy="2370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C8C001-0846-4D11-AE5D-FF414FF6ED27}"/>
              </a:ext>
            </a:extLst>
          </p:cNvPr>
          <p:cNvSpPr txBox="1"/>
          <p:nvPr/>
        </p:nvSpPr>
        <p:spPr>
          <a:xfrm>
            <a:off x="1083003" y="5513426"/>
            <a:ext cx="1058638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Ces axes de travail correspondent au savoir-faire et à la sensibilité des différents membres de l’équipe d’animation</a:t>
            </a:r>
            <a:r>
              <a:rPr lang="fr-FR" dirty="0"/>
              <a:t>.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FBBFD2D-CE8F-4234-97AB-38F31B66288A}"/>
              </a:ext>
            </a:extLst>
          </p:cNvPr>
          <p:cNvSpPr/>
          <p:nvPr/>
        </p:nvSpPr>
        <p:spPr>
          <a:xfrm>
            <a:off x="4559021" y="3802204"/>
            <a:ext cx="3149597" cy="10244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Thé dansant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C566676-EEFC-45FC-AAA4-621E6D17E9CC}"/>
              </a:ext>
            </a:extLst>
          </p:cNvPr>
          <p:cNvSpPr/>
          <p:nvPr/>
        </p:nvSpPr>
        <p:spPr>
          <a:xfrm>
            <a:off x="1079287" y="3866138"/>
            <a:ext cx="2586765" cy="10892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Ouverture et valorisation  l’établissement 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9E1D2668-065E-4638-8845-66BBA203EEC0}"/>
              </a:ext>
            </a:extLst>
          </p:cNvPr>
          <p:cNvSpPr/>
          <p:nvPr/>
        </p:nvSpPr>
        <p:spPr>
          <a:xfrm>
            <a:off x="8479614" y="3766491"/>
            <a:ext cx="3148012" cy="10244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Valoriser le regard porté sur l’établissement et sur le public accueilli</a:t>
            </a:r>
          </a:p>
        </p:txBody>
      </p:sp>
    </p:spTree>
    <p:extLst>
      <p:ext uri="{BB962C8B-B14F-4D97-AF65-F5344CB8AC3E}">
        <p14:creationId xmlns:p14="http://schemas.microsoft.com/office/powerpoint/2010/main" val="75268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E071EF-A410-4A6E-867A-0F0C7C21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867" y="624111"/>
            <a:ext cx="9692745" cy="528796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9.CONCLUSION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80680-2FD2-4A2B-AC5F-F1761739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7" y="1453278"/>
            <a:ext cx="10708745" cy="528618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2000" b="1" dirty="0"/>
              <a:t>L’enquête d’opinion 2018/2019, déployée auprès de l’ensemble des usagers résidents et familles, a été une démarche innovante pour l’établissement.</a:t>
            </a:r>
          </a:p>
          <a:p>
            <a:pPr marL="0" indent="0" algn="just">
              <a:buNone/>
            </a:pPr>
            <a:endParaRPr lang="fr-FR" sz="9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1" dirty="0"/>
              <a:t>Elle aura permis de faire un état des lieux objectif de la prestation animation et de solliciter l’expression des résidents. </a:t>
            </a:r>
          </a:p>
          <a:p>
            <a:pPr marL="0" indent="0" algn="just">
              <a:buNone/>
            </a:pPr>
            <a:endParaRPr lang="fr-FR" sz="20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1" dirty="0"/>
              <a:t>Les résultats vont permettre la rédaction d’un projet de service en adéquation avec les besoins et demandes issus des résidents.</a:t>
            </a:r>
          </a:p>
          <a:p>
            <a:pPr marL="0" indent="0" algn="just">
              <a:buNone/>
            </a:pPr>
            <a:endParaRPr lang="fr-FR" sz="9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1" dirty="0"/>
              <a:t>Cette démarche a été rendue possible par la contribution des agents en service civique. L’accompagnement des résidents lors de la phase de réponse à l’enquête a favorisé l’expression du plus grand nombre.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9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000" b="1" dirty="0"/>
              <a:t>Elle a fait émerger le souhait de 2 familles de s’investir en tant que bénévoles sur le site des Cordeliers.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EBA595-E0CC-4D78-A326-7C86BBBA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54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1F659CB-E235-4D8C-B745-A0C99C6B2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2650">
            <a:off x="9512374" y="3038836"/>
            <a:ext cx="1377804" cy="137780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C03960-4AE1-41D8-ADAE-69E364CA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1D4244D-1FFC-426C-8646-A7DBC7C39493}"/>
              </a:ext>
            </a:extLst>
          </p:cNvPr>
          <p:cNvSpPr/>
          <p:nvPr/>
        </p:nvSpPr>
        <p:spPr>
          <a:xfrm>
            <a:off x="2125904" y="2230966"/>
            <a:ext cx="8974667" cy="239606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MERCI DE VOTRE ATTENTION</a:t>
            </a:r>
          </a:p>
          <a:p>
            <a:pPr algn="ctr"/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90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FCC424-AEBB-43ED-8806-A0E89242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F33404B-051E-4F17-95AF-8D73C468AA87}"/>
              </a:ext>
            </a:extLst>
          </p:cNvPr>
          <p:cNvSpPr/>
          <p:nvPr/>
        </p:nvSpPr>
        <p:spPr>
          <a:xfrm>
            <a:off x="2142067" y="1794933"/>
            <a:ext cx="8102600" cy="347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4008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995DED-60BD-40D3-A118-0803D305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" r="2621" b="2716"/>
          <a:stretch/>
        </p:blipFill>
        <p:spPr>
          <a:xfrm>
            <a:off x="1811112" y="541867"/>
            <a:ext cx="9212487" cy="622299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20E786-4796-4AB2-857B-1BB43478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Légende : flèche vers la droite 3">
            <a:extLst>
              <a:ext uri="{FF2B5EF4-FFF2-40B4-BE49-F238E27FC236}">
                <a16:creationId xmlns:a16="http://schemas.microsoft.com/office/drawing/2014/main" id="{C262DFF6-77E3-4ADD-B6A5-13A5057AEFE2}"/>
              </a:ext>
            </a:extLst>
          </p:cNvPr>
          <p:cNvSpPr/>
          <p:nvPr/>
        </p:nvSpPr>
        <p:spPr>
          <a:xfrm>
            <a:off x="332509" y="2041237"/>
            <a:ext cx="1478603" cy="3814618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QUESTIONNAIRE RESIDENT</a:t>
            </a:r>
          </a:p>
        </p:txBody>
      </p:sp>
    </p:spTree>
    <p:extLst>
      <p:ext uri="{BB962C8B-B14F-4D97-AF65-F5344CB8AC3E}">
        <p14:creationId xmlns:p14="http://schemas.microsoft.com/office/powerpoint/2010/main" val="9006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40930-087F-4D72-A00C-35394E43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867" y="626232"/>
            <a:ext cx="10109969" cy="688223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b="1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005D7-C193-476F-B2B0-01FB1BAE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866" y="1526892"/>
            <a:ext cx="10109969" cy="500611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b="1" dirty="0"/>
              <a:t>PRESENTATION DE L’ETABLISSEMENT   				Diapos 3 à 6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PRESENTATION DE L’EQUIPE ANIMATION			Diapo 7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CONTEXTE ET OBJECTIFS DE L’ENQUETE			Diapos 8 à 9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ORGANISATION DE LA DEMARCHE					Diapo 10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RESULTATS: OPINION DES FAMILLES					Diapos 11 à 12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RESULTATS: OPINION DES RESIDENTS				Diapos 13 à 15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PROPOSITIONS D’AXES DE TRAVAIL 				Diapos 16 à 17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EVALUATION DE LA DEMARCHE						Diapo 18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CONCLUSION											Diapo 19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b="1" dirty="0"/>
              <a:t>ANNEXES												Diapos 22 à 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3E2D99-4C02-4AE9-8AF0-188A0733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7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2631F0-1FA6-4C8C-A12F-956BB8B6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15" y="1151789"/>
            <a:ext cx="9025467" cy="531433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20AB72-EC5A-4772-9251-8AC2D3EC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Légende : flèche vers la droite 3">
            <a:extLst>
              <a:ext uri="{FF2B5EF4-FFF2-40B4-BE49-F238E27FC236}">
                <a16:creationId xmlns:a16="http://schemas.microsoft.com/office/drawing/2014/main" id="{7A918F39-7657-456C-8EF4-510F7E9ABC30}"/>
              </a:ext>
            </a:extLst>
          </p:cNvPr>
          <p:cNvSpPr/>
          <p:nvPr/>
        </p:nvSpPr>
        <p:spPr>
          <a:xfrm>
            <a:off x="332509" y="2041237"/>
            <a:ext cx="1478603" cy="3814618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QUESTIONNAIRE RESIDENT</a:t>
            </a:r>
          </a:p>
        </p:txBody>
      </p:sp>
    </p:spTree>
    <p:extLst>
      <p:ext uri="{BB962C8B-B14F-4D97-AF65-F5344CB8AC3E}">
        <p14:creationId xmlns:p14="http://schemas.microsoft.com/office/powerpoint/2010/main" val="2409749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3C047C-420A-4262-B1AD-3FE3E85BD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8" b="2500"/>
          <a:stretch/>
        </p:blipFill>
        <p:spPr>
          <a:xfrm>
            <a:off x="1679460" y="516466"/>
            <a:ext cx="9547339" cy="6104467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2CB2EEF-6381-4903-A125-80CD978B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Légende : flèche vers la droite 6">
            <a:extLst>
              <a:ext uri="{FF2B5EF4-FFF2-40B4-BE49-F238E27FC236}">
                <a16:creationId xmlns:a16="http://schemas.microsoft.com/office/drawing/2014/main" id="{321E6EE3-AA64-4014-936E-D635E9EE397D}"/>
              </a:ext>
            </a:extLst>
          </p:cNvPr>
          <p:cNvSpPr/>
          <p:nvPr/>
        </p:nvSpPr>
        <p:spPr>
          <a:xfrm>
            <a:off x="341745" y="2068946"/>
            <a:ext cx="1478603" cy="3814618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QUESTIONNAIRE FAMILLES</a:t>
            </a:r>
          </a:p>
        </p:txBody>
      </p:sp>
    </p:spTree>
    <p:extLst>
      <p:ext uri="{BB962C8B-B14F-4D97-AF65-F5344CB8AC3E}">
        <p14:creationId xmlns:p14="http://schemas.microsoft.com/office/powerpoint/2010/main" val="11833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223C65D-A66F-4FAC-871D-9DBC741C2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1" y="592667"/>
            <a:ext cx="5858932" cy="5842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E845FE-AA33-40E9-A7CF-EC1ED548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Légende : flèche vers la droite 5">
            <a:extLst>
              <a:ext uri="{FF2B5EF4-FFF2-40B4-BE49-F238E27FC236}">
                <a16:creationId xmlns:a16="http://schemas.microsoft.com/office/drawing/2014/main" id="{9C4D4A5F-B2B4-4B59-ABD5-B25F35099698}"/>
              </a:ext>
            </a:extLst>
          </p:cNvPr>
          <p:cNvSpPr/>
          <p:nvPr/>
        </p:nvSpPr>
        <p:spPr>
          <a:xfrm>
            <a:off x="341745" y="2068946"/>
            <a:ext cx="1478603" cy="3814618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COURRIER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257781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A58B27-F111-4E4F-BC8B-B17EB1E5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C1A79F-2F23-46BD-A4D4-52B93681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405" y="347132"/>
            <a:ext cx="4689189" cy="6112935"/>
          </a:xfrm>
          <a:prstGeom prst="rect">
            <a:avLst/>
          </a:prstGeom>
        </p:spPr>
      </p:pic>
      <p:sp>
        <p:nvSpPr>
          <p:cNvPr id="6" name="Légende : flèche vers la droite 5">
            <a:extLst>
              <a:ext uri="{FF2B5EF4-FFF2-40B4-BE49-F238E27FC236}">
                <a16:creationId xmlns:a16="http://schemas.microsoft.com/office/drawing/2014/main" id="{27D6161E-5861-4BCB-BF58-DB9D1FCD2B3C}"/>
              </a:ext>
            </a:extLst>
          </p:cNvPr>
          <p:cNvSpPr/>
          <p:nvPr/>
        </p:nvSpPr>
        <p:spPr>
          <a:xfrm>
            <a:off x="572277" y="2096655"/>
            <a:ext cx="1478603" cy="3814618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COMMUNICATION RESULTATS</a:t>
            </a:r>
          </a:p>
        </p:txBody>
      </p:sp>
    </p:spTree>
    <p:extLst>
      <p:ext uri="{BB962C8B-B14F-4D97-AF65-F5344CB8AC3E}">
        <p14:creationId xmlns:p14="http://schemas.microsoft.com/office/powerpoint/2010/main" val="2456706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CFA86A-6F35-4FDC-9071-2766B6CD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E92CC8-377B-4255-B289-6B18D04C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072" y="2152434"/>
            <a:ext cx="4193309" cy="25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5CBEC2C-8160-40B7-8F69-A2CF62722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18" y="2589422"/>
            <a:ext cx="3549796" cy="20013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E0C2F-BC18-49BD-933F-2067F196B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84" y="2555784"/>
            <a:ext cx="3688343" cy="18559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C2E809F-3656-4325-9FF4-5399AA38B3F7}"/>
              </a:ext>
            </a:extLst>
          </p:cNvPr>
          <p:cNvSpPr/>
          <p:nvPr/>
        </p:nvSpPr>
        <p:spPr>
          <a:xfrm>
            <a:off x="4720875" y="1302120"/>
            <a:ext cx="2951508" cy="6797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2 sites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E80AA2-C614-4C80-9B5B-F4F6B2B51F17}"/>
              </a:ext>
            </a:extLst>
          </p:cNvPr>
          <p:cNvSpPr txBox="1"/>
          <p:nvPr/>
        </p:nvSpPr>
        <p:spPr>
          <a:xfrm>
            <a:off x="921695" y="2047399"/>
            <a:ext cx="375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Site HENRI DAUDIGNON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437535-4899-459B-A493-6C6C8DC64207}"/>
              </a:ext>
            </a:extLst>
          </p:cNvPr>
          <p:cNvSpPr txBox="1"/>
          <p:nvPr/>
        </p:nvSpPr>
        <p:spPr>
          <a:xfrm>
            <a:off x="7672383" y="2023223"/>
            <a:ext cx="368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Site LES CORDELIERS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49E8069-EFDC-4ED3-BBDF-7C5F8444E50D}"/>
              </a:ext>
            </a:extLst>
          </p:cNvPr>
          <p:cNvSpPr/>
          <p:nvPr/>
        </p:nvSpPr>
        <p:spPr>
          <a:xfrm>
            <a:off x="969818" y="4704779"/>
            <a:ext cx="3549796" cy="10948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53 CHAMBRES </a:t>
            </a:r>
            <a:r>
              <a:rPr lang="fr-FR" b="1" dirty="0">
                <a:solidFill>
                  <a:schemeClr val="tx1"/>
                </a:solidFill>
              </a:rPr>
              <a:t>dont 18 chambres doubles           </a:t>
            </a:r>
          </a:p>
          <a:p>
            <a:pPr algn="r"/>
            <a:r>
              <a:rPr lang="fr-FR" sz="2400" b="1" dirty="0">
                <a:solidFill>
                  <a:schemeClr val="tx1"/>
                </a:solidFill>
              </a:rPr>
              <a:t>71 LITS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E456D71-1418-4FFA-8F0D-6AE9B521D5A0}"/>
              </a:ext>
            </a:extLst>
          </p:cNvPr>
          <p:cNvSpPr/>
          <p:nvPr/>
        </p:nvSpPr>
        <p:spPr>
          <a:xfrm>
            <a:off x="7672383" y="4704779"/>
            <a:ext cx="3688342" cy="8468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tx1"/>
                </a:solidFill>
              </a:rPr>
              <a:t>75 CHAMBRES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					77 LITS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D7E1B3B-0281-48ED-BD0F-5B7BC9DB43F7}"/>
              </a:ext>
            </a:extLst>
          </p:cNvPr>
          <p:cNvSpPr/>
          <p:nvPr/>
        </p:nvSpPr>
        <p:spPr>
          <a:xfrm>
            <a:off x="4802909" y="3429000"/>
            <a:ext cx="2595417" cy="6797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148 LITS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A254414-184E-4B5A-8120-474E86E111B1}"/>
              </a:ext>
            </a:extLst>
          </p:cNvPr>
          <p:cNvSpPr/>
          <p:nvPr/>
        </p:nvSpPr>
        <p:spPr>
          <a:xfrm>
            <a:off x="7672383" y="5870721"/>
            <a:ext cx="3688341" cy="5906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4270 m² sur 3 niveaux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DD448A2-6F34-4150-BDBA-F9CFE56D91F4}"/>
              </a:ext>
            </a:extLst>
          </p:cNvPr>
          <p:cNvSpPr/>
          <p:nvPr/>
        </p:nvSpPr>
        <p:spPr>
          <a:xfrm>
            <a:off x="969818" y="5960382"/>
            <a:ext cx="3597918" cy="5474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2546 m² sur 3 niveaux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63CDE6E7-7F56-4471-94C0-B67DBA47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964" y="623888"/>
            <a:ext cx="9786649" cy="590623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b="1" dirty="0"/>
              <a:t>1.PRESENTATION DE L’ETABLISSEMENT</a:t>
            </a:r>
            <a:br>
              <a:rPr lang="fr-FR" sz="2800" b="1" dirty="0"/>
            </a:br>
            <a:endParaRPr lang="fr-FR" sz="2800" b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DFDD0DD-CEFB-4D73-A8F7-A5849F18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8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6630A4-783E-47FB-B024-A759F985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6CBA01-7939-4F84-9783-BA1F8C7415F6}"/>
              </a:ext>
            </a:extLst>
          </p:cNvPr>
          <p:cNvPicPr/>
          <p:nvPr/>
        </p:nvPicPr>
        <p:blipFill rotWithShape="1">
          <a:blip r:embed="rId2"/>
          <a:srcRect t="-1" b="205"/>
          <a:stretch/>
        </p:blipFill>
        <p:spPr>
          <a:xfrm>
            <a:off x="1717962" y="1323444"/>
            <a:ext cx="9786650" cy="522975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F9BF55B-F668-476E-B63B-57D49EBF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964" y="623888"/>
            <a:ext cx="9786649" cy="529019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b="1" dirty="0"/>
              <a:t>1.PRESENTATION DE L’ETABLISSEMENT</a:t>
            </a:r>
            <a:br>
              <a:rPr lang="fr-FR" sz="2800" b="1" dirty="0"/>
            </a:br>
            <a:endParaRPr lang="fr-FR" sz="28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BF3CA3-8C3A-4C93-985B-9AD74A2326A1}"/>
              </a:ext>
            </a:extLst>
          </p:cNvPr>
          <p:cNvSpPr txBox="1"/>
          <p:nvPr/>
        </p:nvSpPr>
        <p:spPr>
          <a:xfrm>
            <a:off x="8263466" y="3105834"/>
            <a:ext cx="2387600" cy="64633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2 sites distincts </a:t>
            </a:r>
          </a:p>
          <a:p>
            <a:pPr algn="ctr"/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au sein du bourg</a:t>
            </a:r>
          </a:p>
        </p:txBody>
      </p:sp>
    </p:spTree>
    <p:extLst>
      <p:ext uri="{BB962C8B-B14F-4D97-AF65-F5344CB8AC3E}">
        <p14:creationId xmlns:p14="http://schemas.microsoft.com/office/powerpoint/2010/main" val="210719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29C7A9F7-7301-4233-BBF5-154FEEB6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151" y="475142"/>
            <a:ext cx="9835073" cy="532391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100" b="1" dirty="0"/>
              <a:t>1.PRESENTATION DE L’ETABLISSEMENT</a:t>
            </a:r>
            <a:br>
              <a:rPr lang="fr-FR" sz="3100" b="1" dirty="0"/>
            </a:br>
            <a:br>
              <a:rPr lang="fr-FR" sz="3100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	</a:t>
            </a:r>
            <a:br>
              <a:rPr lang="fr-FR" b="1" dirty="0"/>
            </a:br>
            <a:br>
              <a:rPr lang="fr-FR" b="1" dirty="0"/>
            </a:br>
            <a:endParaRPr lang="fr-FR" b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49405CF-E29C-4523-AA7E-043C8EE16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37"/>
          <a:stretch/>
        </p:blipFill>
        <p:spPr>
          <a:xfrm>
            <a:off x="488394" y="1703149"/>
            <a:ext cx="2257513" cy="441498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A85959C-5718-46AA-9F91-BD15E230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98C1846-1ACE-44E0-B214-4EEB72978219}"/>
              </a:ext>
            </a:extLst>
          </p:cNvPr>
          <p:cNvSpPr txBox="1">
            <a:spLocks/>
          </p:cNvSpPr>
          <p:nvPr/>
        </p:nvSpPr>
        <p:spPr>
          <a:xfrm>
            <a:off x="2910455" y="1369678"/>
            <a:ext cx="8541769" cy="508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2800" b="1" dirty="0"/>
              <a:t>			</a:t>
            </a:r>
          </a:p>
          <a:p>
            <a:pPr marL="0" indent="0" algn="ctr">
              <a:buFont typeface="Wingdings 3" charset="2"/>
              <a:buNone/>
            </a:pPr>
            <a:r>
              <a:rPr lang="fr-FR" sz="2800" b="1" u="sng" dirty="0"/>
              <a:t>PUBLIC ACCUEILLI</a:t>
            </a:r>
          </a:p>
          <a:p>
            <a:pPr marL="0" indent="0">
              <a:buFont typeface="Wingdings 3" charset="2"/>
              <a:buNone/>
            </a:pPr>
            <a:r>
              <a:rPr lang="fr-FR" sz="800" b="1" u="sng" dirty="0"/>
              <a:t>Données 2018</a:t>
            </a:r>
          </a:p>
          <a:p>
            <a:pPr marL="0" indent="0">
              <a:buFont typeface="Wingdings 3" charset="2"/>
              <a:buNone/>
            </a:pPr>
            <a:r>
              <a:rPr lang="fr-FR" sz="2800" b="1" dirty="0"/>
              <a:t>Nombre de femmes 104		Age moyen 86 ans</a:t>
            </a:r>
          </a:p>
          <a:p>
            <a:pPr marL="0" indent="0">
              <a:buFont typeface="Wingdings 3" charset="2"/>
              <a:buNone/>
            </a:pPr>
            <a:r>
              <a:rPr lang="fr-FR" sz="2800" b="1" dirty="0"/>
              <a:t>Nombre d’hommes  	37	         Age moyen 83 ans</a:t>
            </a:r>
          </a:p>
          <a:p>
            <a:pPr marL="0" indent="0">
              <a:buFont typeface="Wingdings 3" charset="2"/>
              <a:buNone/>
            </a:pPr>
            <a:endParaRPr lang="fr-FR" sz="800" b="1" dirty="0"/>
          </a:p>
          <a:p>
            <a:pPr marL="0" indent="0" algn="ctr">
              <a:buFont typeface="Wingdings 3" charset="2"/>
              <a:buNone/>
            </a:pPr>
            <a:r>
              <a:rPr lang="fr-FR" sz="2800" b="1" u="sng" dirty="0"/>
              <a:t>PROFIL DU PUBLIC</a:t>
            </a:r>
          </a:p>
          <a:p>
            <a:pPr marL="0" indent="0" algn="ctr">
              <a:buNone/>
            </a:pPr>
            <a:r>
              <a:rPr lang="fr-FR" sz="1900" b="1" i="1" dirty="0"/>
              <a:t>La dépendance  a été évaluée en 2019. </a:t>
            </a:r>
          </a:p>
          <a:p>
            <a:pPr marL="0" indent="0" algn="ctr">
              <a:buNone/>
            </a:pPr>
            <a:r>
              <a:rPr lang="fr-FR" sz="1900" b="1" i="1" dirty="0"/>
              <a:t>Cette étude démontre qu’elle s’accroit d’année en année.</a:t>
            </a:r>
            <a:endParaRPr lang="fr-FR" sz="2000" b="1" i="1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8FD043E-9BD6-4192-9447-F26AC6C0A841}"/>
              </a:ext>
            </a:extLst>
          </p:cNvPr>
          <p:cNvSpPr/>
          <p:nvPr/>
        </p:nvSpPr>
        <p:spPr>
          <a:xfrm>
            <a:off x="7289800" y="3473257"/>
            <a:ext cx="457200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6866A200-E3E7-4F2A-B2C9-0788E688BE1E}"/>
              </a:ext>
            </a:extLst>
          </p:cNvPr>
          <p:cNvSpPr/>
          <p:nvPr/>
        </p:nvSpPr>
        <p:spPr>
          <a:xfrm>
            <a:off x="7289800" y="2975646"/>
            <a:ext cx="457200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BFE8BB-BE13-44EF-B771-1E0A684486AD}"/>
              </a:ext>
            </a:extLst>
          </p:cNvPr>
          <p:cNvSpPr txBox="1"/>
          <p:nvPr/>
        </p:nvSpPr>
        <p:spPr>
          <a:xfrm>
            <a:off x="531813" y="6139588"/>
            <a:ext cx="10920411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Nous accueillons </a:t>
            </a:r>
            <a:r>
              <a:rPr lang="fr-FR" sz="1600" b="1" dirty="0">
                <a:solidFill>
                  <a:srgbClr val="FF0000"/>
                </a:solidFill>
              </a:rPr>
              <a:t>64,5% </a:t>
            </a:r>
            <a:r>
              <a:rPr lang="fr-FR" sz="1600" b="1" dirty="0"/>
              <a:t>de personnes dont la dépendance se situe en GIR1 et GIR 2. </a:t>
            </a:r>
          </a:p>
          <a:p>
            <a:pPr algn="ctr"/>
            <a:r>
              <a:rPr lang="fr-FR" sz="1600" b="1" dirty="0"/>
              <a:t>Les animations  doivent tenir compte de l’évolution de cette dépendance au sein de l’établissement.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187262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A96075C-25EB-4570-8C06-D31613DF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1029">
            <a:off x="358294" y="1613473"/>
            <a:ext cx="2632943" cy="97875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0853630-1B67-478F-9628-209B4B42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7" y="623888"/>
            <a:ext cx="9895947" cy="548913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2.PRESENTATION DE L’EQUIPE D’ANIMATION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3F69F57-4160-4286-AABA-873295C6AC27}"/>
              </a:ext>
            </a:extLst>
          </p:cNvPr>
          <p:cNvSpPr/>
          <p:nvPr/>
        </p:nvSpPr>
        <p:spPr>
          <a:xfrm>
            <a:off x="3613944" y="2111457"/>
            <a:ext cx="2353735" cy="21974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  <a:r>
              <a:rPr lang="fr-FR" b="1" baseline="30000" dirty="0">
                <a:solidFill>
                  <a:schemeClr val="tx1"/>
                </a:solidFill>
              </a:rPr>
              <a:t>me</a:t>
            </a:r>
            <a:r>
              <a:rPr lang="fr-FR" b="1" dirty="0">
                <a:solidFill>
                  <a:schemeClr val="tx1"/>
                </a:solidFill>
              </a:rPr>
              <a:t> TOUTAIN Cathy </a:t>
            </a: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AMP </a:t>
            </a:r>
            <a:endParaRPr lang="fr-FR" sz="800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Animatrice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A34EAFE-8FD2-4241-B6C3-963F9F448598}"/>
              </a:ext>
            </a:extLst>
          </p:cNvPr>
          <p:cNvSpPr/>
          <p:nvPr/>
        </p:nvSpPr>
        <p:spPr>
          <a:xfrm>
            <a:off x="8008524" y="2043699"/>
            <a:ext cx="2710275" cy="226520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M. ALBANO Jean-François</a:t>
            </a: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ASH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Faisant fonction animateur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47EB728-4F25-4185-AFDC-A37CDFDDB162}"/>
              </a:ext>
            </a:extLst>
          </p:cNvPr>
          <p:cNvSpPr/>
          <p:nvPr/>
        </p:nvSpPr>
        <p:spPr>
          <a:xfrm>
            <a:off x="5841057" y="2094356"/>
            <a:ext cx="2353735" cy="226520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M.GUIZOT Olivier</a:t>
            </a: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AMP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Animateur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4BDEE03-5820-456B-9710-111F99391116}"/>
              </a:ext>
            </a:extLst>
          </p:cNvPr>
          <p:cNvSpPr/>
          <p:nvPr/>
        </p:nvSpPr>
        <p:spPr>
          <a:xfrm>
            <a:off x="4103246" y="4551757"/>
            <a:ext cx="1430065" cy="10092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TEMPS PLEIN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FFFD5BB-CCC7-4FD1-834D-17D18E8B2FF4}"/>
              </a:ext>
            </a:extLst>
          </p:cNvPr>
          <p:cNvSpPr/>
          <p:nvPr/>
        </p:nvSpPr>
        <p:spPr>
          <a:xfrm>
            <a:off x="6509837" y="4563031"/>
            <a:ext cx="1327303" cy="10340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MI TEMPS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9017CB8-8263-4EBC-924A-C20F8BA649FE}"/>
              </a:ext>
            </a:extLst>
          </p:cNvPr>
          <p:cNvSpPr/>
          <p:nvPr/>
        </p:nvSpPr>
        <p:spPr>
          <a:xfrm>
            <a:off x="543900" y="2847083"/>
            <a:ext cx="3178079" cy="161482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  <a:r>
              <a:rPr lang="fr-FR" b="1" baseline="30000" dirty="0">
                <a:solidFill>
                  <a:schemeClr val="tx1"/>
                </a:solidFill>
              </a:rPr>
              <a:t>me </a:t>
            </a:r>
            <a:r>
              <a:rPr lang="fr-FR" b="1" dirty="0">
                <a:solidFill>
                  <a:schemeClr val="tx1"/>
                </a:solidFill>
              </a:rPr>
              <a:t>BAZALGETTE Valérie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Cadre de santé responsable de l’équipe d’animation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72303EF-9CAA-46F4-BF45-2DB49D3483C1}"/>
              </a:ext>
            </a:extLst>
          </p:cNvPr>
          <p:cNvSpPr/>
          <p:nvPr/>
        </p:nvSpPr>
        <p:spPr>
          <a:xfrm>
            <a:off x="8899950" y="4599163"/>
            <a:ext cx="1327303" cy="997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MI TEMPS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B2B42B6-102D-4C3F-AE1E-42BBF9B93F87}"/>
              </a:ext>
            </a:extLst>
          </p:cNvPr>
          <p:cNvSpPr/>
          <p:nvPr/>
        </p:nvSpPr>
        <p:spPr>
          <a:xfrm>
            <a:off x="3819211" y="5691300"/>
            <a:ext cx="1998134" cy="72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Alternance entre les 2 sites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5197E1C-77ED-46AE-8A28-E98631C2A47D}"/>
              </a:ext>
            </a:extLst>
          </p:cNvPr>
          <p:cNvSpPr/>
          <p:nvPr/>
        </p:nvSpPr>
        <p:spPr>
          <a:xfrm>
            <a:off x="6171407" y="5691300"/>
            <a:ext cx="2085818" cy="728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Alternance entre les 2 sites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CE89222-011C-427C-BE9E-B9B822D2E1ED}"/>
              </a:ext>
            </a:extLst>
          </p:cNvPr>
          <p:cNvSpPr/>
          <p:nvPr/>
        </p:nvSpPr>
        <p:spPr>
          <a:xfrm>
            <a:off x="8575618" y="5699253"/>
            <a:ext cx="2085818" cy="696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Site  Henri Daudignon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FE1EB243-E2A3-48DB-BDDC-4981F3F6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Explosion : 14 points 22">
            <a:extLst>
              <a:ext uri="{FF2B5EF4-FFF2-40B4-BE49-F238E27FC236}">
                <a16:creationId xmlns:a16="http://schemas.microsoft.com/office/drawing/2014/main" id="{C70E8A22-B5C3-42F2-9862-43C17367E675}"/>
              </a:ext>
            </a:extLst>
          </p:cNvPr>
          <p:cNvSpPr/>
          <p:nvPr/>
        </p:nvSpPr>
        <p:spPr>
          <a:xfrm>
            <a:off x="1524501" y="4773616"/>
            <a:ext cx="2463800" cy="1460496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2 TEMPS PLEIN</a:t>
            </a:r>
          </a:p>
        </p:txBody>
      </p:sp>
    </p:spTree>
    <p:extLst>
      <p:ext uri="{BB962C8B-B14F-4D97-AF65-F5344CB8AC3E}">
        <p14:creationId xmlns:p14="http://schemas.microsoft.com/office/powerpoint/2010/main" val="152259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8BBBA-5D81-4245-920B-BBA838B8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967" y="655619"/>
            <a:ext cx="7984066" cy="497288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3100" b="1" dirty="0"/>
              <a:t>3. CONTEXTE ET OBJECTIFS 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9231C6-85AF-4ADD-BF0B-DD1C8BB5A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8" y="1405467"/>
            <a:ext cx="11191344" cy="517313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fr-FR" sz="2400" b="1" dirty="0"/>
              <a:t>Démarche impulsée par l’arrivée d’une nouvelle direction en 2018.</a:t>
            </a:r>
          </a:p>
          <a:p>
            <a:pPr marL="457200" lvl="1" indent="0">
              <a:buNone/>
            </a:pPr>
            <a:endParaRPr lang="fr-FR" sz="2400" b="1" dirty="0"/>
          </a:p>
          <a:p>
            <a:pPr marL="457200" lvl="1" indent="0">
              <a:buNone/>
            </a:pPr>
            <a:endParaRPr lang="fr-FR" sz="2400" b="1" dirty="0"/>
          </a:p>
          <a:p>
            <a:pPr marL="0" indent="0" algn="ctr">
              <a:buNone/>
            </a:pPr>
            <a:endParaRPr lang="fr-FR" sz="800" b="1" dirty="0"/>
          </a:p>
          <a:p>
            <a:pPr marL="514350" lvl="1" indent="0" algn="just">
              <a:buNone/>
            </a:pPr>
            <a:r>
              <a:rPr lang="fr-FR" sz="2000" b="1" dirty="0"/>
              <a:t>	Faire un état des lieux objectif sur la prestation animation auprès des usagers</a:t>
            </a:r>
            <a:r>
              <a:rPr lang="fr-FR" sz="1800" b="1" dirty="0"/>
              <a:t>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b="1" dirty="0"/>
              <a:t>Résidents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b="1" dirty="0"/>
              <a:t>Familles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000" b="1" dirty="0"/>
              <a:t>Représentants légaux</a:t>
            </a:r>
            <a:endParaRPr lang="fr-FR" sz="800" b="1" dirty="0"/>
          </a:p>
          <a:p>
            <a:pPr marL="914400" lvl="2" indent="0">
              <a:buNone/>
            </a:pPr>
            <a:r>
              <a:rPr lang="fr-FR" sz="2000" b="1" dirty="0"/>
              <a:t>Faire un point sur le ressenti des activités actuelles proposées.</a:t>
            </a:r>
          </a:p>
          <a:p>
            <a:pPr marL="914400" lvl="2" indent="0">
              <a:buNone/>
            </a:pPr>
            <a:r>
              <a:rPr lang="fr-FR" sz="2000" b="1" dirty="0"/>
              <a:t>Faire émerger des propositions, des pistes d’amélioration du terrain </a:t>
            </a:r>
          </a:p>
          <a:p>
            <a:pPr marL="914400" lvl="2" indent="0">
              <a:buNone/>
            </a:pPr>
            <a:r>
              <a:rPr lang="fr-FR" sz="2000" b="1" dirty="0"/>
              <a:t>Donner la parole aux résidents</a:t>
            </a:r>
          </a:p>
          <a:p>
            <a:pPr marL="914400" lvl="2" indent="0" algn="just">
              <a:buNone/>
            </a:pPr>
            <a:endParaRPr lang="fr-FR" sz="2000" b="1" dirty="0"/>
          </a:p>
          <a:p>
            <a:pPr marL="914400" lvl="2" indent="0">
              <a:buNone/>
            </a:pPr>
            <a:r>
              <a:rPr lang="fr-FR" sz="2000" b="1" u="sng" dirty="0"/>
              <a:t>Poser un regard critique sur les différents projets et le fonctionnement du service</a:t>
            </a:r>
            <a:r>
              <a:rPr lang="fr-FR" sz="2000" b="1" dirty="0"/>
              <a:t>.</a:t>
            </a:r>
            <a:br>
              <a:rPr lang="fr-FR" sz="2000" b="1" dirty="0"/>
            </a:br>
            <a:endParaRPr lang="fr-FR" sz="2000" b="1" dirty="0"/>
          </a:p>
          <a:p>
            <a:pPr marL="914400" lvl="2" indent="0" algn="just">
              <a:buNone/>
            </a:pPr>
            <a:endParaRPr lang="fr-FR" sz="2000" b="1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7150F48B-B708-43FF-B4BA-CCC50F4C5BE7}"/>
              </a:ext>
            </a:extLst>
          </p:cNvPr>
          <p:cNvSpPr/>
          <p:nvPr/>
        </p:nvSpPr>
        <p:spPr>
          <a:xfrm>
            <a:off x="1276992" y="4220449"/>
            <a:ext cx="294171" cy="220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B8A7B6E-A84A-49F3-B57B-1A9F41366AD9}"/>
              </a:ext>
            </a:extLst>
          </p:cNvPr>
          <p:cNvSpPr/>
          <p:nvPr/>
        </p:nvSpPr>
        <p:spPr>
          <a:xfrm>
            <a:off x="1276992" y="4638201"/>
            <a:ext cx="294170" cy="220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A8E8E87-C87D-44BC-B4DD-6E62E6AB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731" y="177800"/>
            <a:ext cx="1118136" cy="1101387"/>
          </a:xfrm>
          <a:prstGeom prst="rect">
            <a:avLst/>
          </a:prstGeom>
          <a:noFill/>
        </p:spPr>
      </p:pic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48621180-EC57-4BB6-8735-A7EFCC2EF714}"/>
              </a:ext>
            </a:extLst>
          </p:cNvPr>
          <p:cNvSpPr/>
          <p:nvPr/>
        </p:nvSpPr>
        <p:spPr>
          <a:xfrm>
            <a:off x="5065357" y="1895153"/>
            <a:ext cx="2890573" cy="625705"/>
          </a:xfrm>
          <a:prstGeom prst="wedgeEllipseCallout">
            <a:avLst>
              <a:gd name="adj1" fmla="val -42086"/>
              <a:gd name="adj2" fmla="val 270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2 OBJECTIFS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32831C4-ECE6-444D-A449-1F50601297B6}"/>
              </a:ext>
            </a:extLst>
          </p:cNvPr>
          <p:cNvSpPr/>
          <p:nvPr/>
        </p:nvSpPr>
        <p:spPr>
          <a:xfrm>
            <a:off x="568993" y="2844801"/>
            <a:ext cx="855084" cy="58419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N°1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5493B9-4C1B-4876-A102-243A6F2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A100478-8192-4C30-B87E-EB5C7056EFBA}"/>
              </a:ext>
            </a:extLst>
          </p:cNvPr>
          <p:cNvSpPr/>
          <p:nvPr/>
        </p:nvSpPr>
        <p:spPr>
          <a:xfrm>
            <a:off x="1288855" y="5000827"/>
            <a:ext cx="294170" cy="220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78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D6CFE74-41C2-471F-BEAE-EB2A1F7B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530552"/>
            <a:ext cx="1100667" cy="1114506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C0D7310-BB64-4459-AA62-7F9C34C1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727" y="624110"/>
            <a:ext cx="7492206" cy="528798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3. CONTEXTE ET 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AC8BC-8550-41EB-80A3-EA15DF45B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464733"/>
            <a:ext cx="11030478" cy="5004589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 	 		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accent1"/>
                </a:solidFill>
              </a:rPr>
              <a:t>			</a:t>
            </a:r>
            <a:r>
              <a:rPr lang="fr-FR" sz="2000" b="1" dirty="0">
                <a:solidFill>
                  <a:schemeClr val="tx1"/>
                </a:solidFill>
              </a:rPr>
              <a:t>Utiliser les résultats de l’enquête pour 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000" b="1" dirty="0"/>
              <a:t>			</a:t>
            </a:r>
            <a:r>
              <a:rPr lang="fr-FR" sz="2000" b="1" dirty="0">
                <a:solidFill>
                  <a:schemeClr val="tx1"/>
                </a:solidFill>
              </a:rPr>
              <a:t>Construire le projet d’animation</a:t>
            </a:r>
          </a:p>
          <a:p>
            <a:pPr marL="0" indent="0">
              <a:buNone/>
            </a:pPr>
            <a:r>
              <a:rPr lang="fr-FR" sz="2000" b="1" dirty="0"/>
              <a:t>			</a:t>
            </a:r>
            <a:r>
              <a:rPr lang="fr-FR" sz="2000" b="1" dirty="0">
                <a:solidFill>
                  <a:schemeClr val="tx1"/>
                </a:solidFill>
              </a:rPr>
              <a:t>Alimenter le projet d’établissement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6AC40EC-196A-4008-BB68-A3A805FD13FA}"/>
              </a:ext>
            </a:extLst>
          </p:cNvPr>
          <p:cNvSpPr/>
          <p:nvPr/>
        </p:nvSpPr>
        <p:spPr>
          <a:xfrm>
            <a:off x="1637545" y="2883619"/>
            <a:ext cx="245533" cy="19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A2E76456-A941-422E-B730-3DA67BD33426}"/>
              </a:ext>
            </a:extLst>
          </p:cNvPr>
          <p:cNvSpPr/>
          <p:nvPr/>
        </p:nvSpPr>
        <p:spPr>
          <a:xfrm>
            <a:off x="1637545" y="3331633"/>
            <a:ext cx="245533" cy="19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F2E0BA-DEDE-4FD1-84AF-FEEED4B77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67027"/>
            <a:ext cx="4453467" cy="2134389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4E3311-C20C-4918-B8AE-AC685F42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F635B48-87A3-41EE-A2F0-415FB8BED8C3}"/>
              </a:ext>
            </a:extLst>
          </p:cNvPr>
          <p:cNvSpPr/>
          <p:nvPr/>
        </p:nvSpPr>
        <p:spPr>
          <a:xfrm>
            <a:off x="782461" y="1805515"/>
            <a:ext cx="855084" cy="58419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N°2</a:t>
            </a:r>
          </a:p>
        </p:txBody>
      </p:sp>
    </p:spTree>
    <p:extLst>
      <p:ext uri="{BB962C8B-B14F-4D97-AF65-F5344CB8AC3E}">
        <p14:creationId xmlns:p14="http://schemas.microsoft.com/office/powerpoint/2010/main" val="249394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xplosion : 8 points 27">
            <a:extLst>
              <a:ext uri="{FF2B5EF4-FFF2-40B4-BE49-F238E27FC236}">
                <a16:creationId xmlns:a16="http://schemas.microsoft.com/office/drawing/2014/main" id="{789E49DC-223E-4955-AE65-3E179723F268}"/>
              </a:ext>
            </a:extLst>
          </p:cNvPr>
          <p:cNvSpPr/>
          <p:nvPr/>
        </p:nvSpPr>
        <p:spPr>
          <a:xfrm rot="20907046">
            <a:off x="134632" y="1068143"/>
            <a:ext cx="3560088" cy="227514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TAUX DE PARTICIPATION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11%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905EF2-0022-4F8D-A75D-82E785FE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7066165-B7D9-4541-B41E-5574C8838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0" t="1906" r="3677" b="3395"/>
          <a:stretch/>
        </p:blipFill>
        <p:spPr>
          <a:xfrm>
            <a:off x="3127377" y="1059219"/>
            <a:ext cx="6200483" cy="5181127"/>
          </a:xfrm>
          <a:prstGeom prst="rect">
            <a:avLst/>
          </a:prstGeom>
          <a:ln w="28575" cmpd="dbl">
            <a:solidFill>
              <a:schemeClr val="accent1"/>
            </a:solidFill>
          </a:ln>
        </p:spPr>
      </p:pic>
      <p:sp>
        <p:nvSpPr>
          <p:cNvPr id="27" name="Titre 9">
            <a:extLst>
              <a:ext uri="{FF2B5EF4-FFF2-40B4-BE49-F238E27FC236}">
                <a16:creationId xmlns:a16="http://schemas.microsoft.com/office/drawing/2014/main" id="{C63DF200-4A2F-4156-9DA2-8172DBFA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53" y="272477"/>
            <a:ext cx="9860540" cy="460375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b="1" dirty="0"/>
              <a:t>5.RESULTATS : OPINION DES FAMILLES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84D0710-C7AF-4F74-917C-8DEFC4873A92}"/>
              </a:ext>
            </a:extLst>
          </p:cNvPr>
          <p:cNvSpPr/>
          <p:nvPr/>
        </p:nvSpPr>
        <p:spPr>
          <a:xfrm>
            <a:off x="3745846" y="6283393"/>
            <a:ext cx="789533" cy="369331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OUI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FBAA04D-4938-4724-9999-0348B1549BEF}"/>
              </a:ext>
            </a:extLst>
          </p:cNvPr>
          <p:cNvSpPr/>
          <p:nvPr/>
        </p:nvSpPr>
        <p:spPr>
          <a:xfrm>
            <a:off x="5865091" y="6283392"/>
            <a:ext cx="695032" cy="369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NON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7654C52-97CB-44AC-A685-7CE300E79DC9}"/>
              </a:ext>
            </a:extLst>
          </p:cNvPr>
          <p:cNvSpPr/>
          <p:nvPr/>
        </p:nvSpPr>
        <p:spPr>
          <a:xfrm>
            <a:off x="7958042" y="6240346"/>
            <a:ext cx="854349" cy="3596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Sans réponse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BD4FB76-E8BB-4C20-A38B-EE9514E9F817}"/>
              </a:ext>
            </a:extLst>
          </p:cNvPr>
          <p:cNvSpPr/>
          <p:nvPr/>
        </p:nvSpPr>
        <p:spPr>
          <a:xfrm>
            <a:off x="3890447" y="1578499"/>
            <a:ext cx="500332" cy="526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01F9F3-6839-4295-A662-1F9375151533}"/>
              </a:ext>
            </a:extLst>
          </p:cNvPr>
          <p:cNvSpPr/>
          <p:nvPr/>
        </p:nvSpPr>
        <p:spPr>
          <a:xfrm>
            <a:off x="6003333" y="2649748"/>
            <a:ext cx="448573" cy="396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AE339BA-E4E8-414A-9183-7D1715755247}"/>
              </a:ext>
            </a:extLst>
          </p:cNvPr>
          <p:cNvSpPr/>
          <p:nvPr/>
        </p:nvSpPr>
        <p:spPr>
          <a:xfrm>
            <a:off x="5998133" y="3613030"/>
            <a:ext cx="448573" cy="396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561300B-4410-4510-9700-9D5AF020E8F3}"/>
              </a:ext>
            </a:extLst>
          </p:cNvPr>
          <p:cNvSpPr/>
          <p:nvPr/>
        </p:nvSpPr>
        <p:spPr>
          <a:xfrm>
            <a:off x="3870563" y="4676927"/>
            <a:ext cx="563282" cy="369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527573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4748</TotalTime>
  <Words>1275</Words>
  <Application>Microsoft Office PowerPoint</Application>
  <PresentationFormat>Grand écran</PresentationFormat>
  <Paragraphs>229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Wingdings 3</vt:lpstr>
      <vt:lpstr>Brin</vt:lpstr>
      <vt:lpstr> ENQUETE D’OPINION ANIMATION   </vt:lpstr>
      <vt:lpstr>SOMMAIRE</vt:lpstr>
      <vt:lpstr>1.PRESENTATION DE L’ETABLISSEMENT </vt:lpstr>
      <vt:lpstr>1.PRESENTATION DE L’ETABLISSEMENT </vt:lpstr>
      <vt:lpstr>1.PRESENTATION DE L’ETABLISSEMENT           </vt:lpstr>
      <vt:lpstr>2.PRESENTATION DE L’EQUIPE D’ANIMATION</vt:lpstr>
      <vt:lpstr>3. CONTEXTE ET OBJECTIFS  </vt:lpstr>
      <vt:lpstr>3. CONTEXTE ET OBJECTIFS</vt:lpstr>
      <vt:lpstr>5.RESULTATS : OPINION DES FAMILLES</vt:lpstr>
      <vt:lpstr>5.RESULTATS: PROPOSITIONS DE LA PART DES FAMILLES</vt:lpstr>
      <vt:lpstr>6.RESULTATS: OPINION DES RESIDENTS</vt:lpstr>
      <vt:lpstr>6.RESULTATS : PROPOSITION DES RESIDENTS</vt:lpstr>
      <vt:lpstr>6.RESULTATS: OPINION DES RESIDENTS</vt:lpstr>
      <vt:lpstr>7.PROPOSITIONS D’AXES DE TRAVAIL </vt:lpstr>
      <vt:lpstr>7.PROPOSITIONS D’AXES DE TRAVAIL</vt:lpstr>
      <vt:lpstr>9.CONCLUSION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ENQUETE de SATISFACTiON 2018/2019 Service animation</dc:title>
  <dc:creator>Animation</dc:creator>
  <cp:lastModifiedBy>Animation</cp:lastModifiedBy>
  <cp:revision>263</cp:revision>
  <cp:lastPrinted>2020-02-07T17:00:20Z</cp:lastPrinted>
  <dcterms:created xsi:type="dcterms:W3CDTF">2019-06-24T15:46:02Z</dcterms:created>
  <dcterms:modified xsi:type="dcterms:W3CDTF">2020-02-24T15:56:30Z</dcterms:modified>
</cp:coreProperties>
</file>